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7" r:id="rId2"/>
    <p:sldId id="258" r:id="rId3"/>
    <p:sldId id="260" r:id="rId4"/>
    <p:sldId id="259" r:id="rId5"/>
    <p:sldId id="262" r:id="rId6"/>
    <p:sldId id="267" r:id="rId7"/>
    <p:sldId id="269" r:id="rId8"/>
    <p:sldId id="291" r:id="rId9"/>
    <p:sldId id="264" r:id="rId10"/>
    <p:sldId id="316" r:id="rId11"/>
    <p:sldId id="293" r:id="rId12"/>
    <p:sldId id="27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0" r:id="rId32"/>
    <p:sldId id="315" r:id="rId33"/>
    <p:sldId id="294" r:id="rId34"/>
    <p:sldId id="317" r:id="rId35"/>
    <p:sldId id="31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0" autoAdjust="0"/>
    <p:restoredTop sz="94590"/>
  </p:normalViewPr>
  <p:slideViewPr>
    <p:cSldViewPr snapToGrid="0" snapToObjects="1">
      <p:cViewPr varScale="1">
        <p:scale>
          <a:sx n="80" d="100"/>
          <a:sy n="80" d="100"/>
        </p:scale>
        <p:origin x="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14/8/2017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8/14/2017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8/14/2017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8/14/2017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8/14/2017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8/14/2017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8/14/2017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/tree/master/short-circuit-limiter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hyperlink" Target="http://yeokhengmeng.com/2017/07/repair-kopitiam-specialty-electrical-tools-part-2-short-circuit-limiter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gineers.sg/v/9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rush_current_limi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pairkopitiam.sg/" TargetMode="External"/><Relationship Id="rId2" Type="http://schemas.openxmlformats.org/officeDocument/2006/relationships/hyperlink" Target="http://www.sl2squ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industruin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openenergymonitor.org/electricity-monitoring/ct-sensors/interface-with-ardui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sistorguide.com/inductance/" TargetMode="External"/><Relationship Id="rId4" Type="http://schemas.openxmlformats.org/officeDocument/2006/relationships/hyperlink" Target="http://www.omron-ap.com/service_support/FAQ/FAQ02155/index.a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dgets.com/docs/Mechanical_Relay_Primer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WAE_0n4-p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611578529156041/" TargetMode="External"/><Relationship Id="rId2" Type="http://schemas.openxmlformats.org/officeDocument/2006/relationships/hyperlink" Target="https://www.facebook.com/repairkopitia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1" y="49659"/>
            <a:ext cx="11572567" cy="126786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specialty electrical tools (Part 2): Short Circuit Limiter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5524176" y="5810509"/>
            <a:ext cx="6795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r>
              <a:rPr lang="en-SG" sz="1200" dirty="0">
                <a:hlinkClick r:id="rId3"/>
              </a:rPr>
              <a:t>https://github.com/yeokm1/repair-kopitiam-training-and-equipment/tree/master/short-circuit-limiter</a:t>
            </a:r>
            <a:endParaRPr lang="en-SG" sz="1200" dirty="0"/>
          </a:p>
          <a:p>
            <a:r>
              <a:rPr lang="en-SG" sz="1200" dirty="0">
                <a:hlinkClick r:id="rId4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49063"/>
            <a:ext cx="285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Hackware</a:t>
            </a:r>
            <a:r>
              <a:rPr lang="en-SG" dirty="0"/>
              <a:t> v3.4 (6 Sept 2017)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24" y="1492367"/>
            <a:ext cx="5508169" cy="376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CB175-F806-4D4D-A975-F5DE8F0F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1" y="1531521"/>
            <a:ext cx="5972853" cy="37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2F6B12-9B1E-4955-BC04-01A1646FAD08}"/>
              </a:ext>
            </a:extLst>
          </p:cNvPr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958581" y="271844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DB5E-5114-4F69-A77A-2F1AAAE9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119960"/>
            <a:ext cx="10515600" cy="893831"/>
          </a:xfrm>
        </p:spPr>
        <p:txBody>
          <a:bodyPr/>
          <a:lstStyle/>
          <a:p>
            <a:r>
              <a:rPr lang="en-SG" dirty="0"/>
              <a:t>Solution to prevent RCCB trip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SG" dirty="0"/>
                  <a:t>10mA RCBO (30mA typical)</a:t>
                </a:r>
              </a:p>
              <a:p>
                <a:r>
                  <a:rPr lang="en-SG" dirty="0"/>
                  <a:t>20K ohm resistor on Earth line:</a:t>
                </a:r>
                <a14:m>
                  <m:oMath xmlns:m="http://schemas.openxmlformats.org/officeDocument/2006/math">
                    <m:r>
                      <a:rPr lang="en-SG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230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20000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𝛺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=11.5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SG" dirty="0"/>
                  <a:t> fault current</a:t>
                </a:r>
              </a:p>
              <a:p>
                <a:endParaRPr lang="en-SG" dirty="0"/>
              </a:p>
              <a:p>
                <a:r>
                  <a:rPr lang="en-SG" dirty="0" err="1"/>
                  <a:t>Hackware</a:t>
                </a:r>
                <a:r>
                  <a:rPr lang="en-SG" dirty="0"/>
                  <a:t> v2.0 (July 2016): </a:t>
                </a:r>
                <a:r>
                  <a:rPr lang="en-SG" dirty="0">
                    <a:hlinkClick r:id="rId2"/>
                  </a:rPr>
                  <a:t>https://engineers.sg/v/920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B715-CD21-4997-AFD5-A9045A89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78" y="5386422"/>
                <a:ext cx="10515600" cy="1387475"/>
              </a:xfrm>
              <a:blipFill>
                <a:blip r:embed="rId3"/>
                <a:stretch>
                  <a:fillRect l="-406" t="-7489" b="-35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CD0A-9E14-4E33-A246-45C073A3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755B7-B0FE-424D-8185-7F2C2AC6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6" y="1115294"/>
            <a:ext cx="6097271" cy="416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1A207-9FDE-4047-969D-08F11EB8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5" y="1115293"/>
            <a:ext cx="5580513" cy="41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69" y="4823790"/>
            <a:ext cx="11158331" cy="2034209"/>
          </a:xfrm>
        </p:spPr>
        <p:txBody>
          <a:bodyPr>
            <a:normAutofit fontScale="40000" lnSpcReduction="20000"/>
          </a:bodyPr>
          <a:lstStyle/>
          <a:p>
            <a:r>
              <a:rPr lang="en-SG" sz="4500" dirty="0"/>
              <a:t>Video URL: </a:t>
            </a:r>
            <a:r>
              <a:rPr lang="en-SG" sz="4500" dirty="0">
                <a:hlinkClick r:id="rId2"/>
              </a:rPr>
              <a:t>https://www.youtube.com/watch?v=VpU6cOnxy0s</a:t>
            </a:r>
            <a:endParaRPr lang="en-SG" sz="4500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76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 Video)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939F5-C5BC-4C04-AF3D-97E122AF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4" y="889393"/>
            <a:ext cx="5508169" cy="376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59D15-2F58-4498-B259-2036084E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38" y="889393"/>
            <a:ext cx="6035557" cy="37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6E9B-D5BE-4B3B-BBB1-1FCD0C82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26C6-AF0D-4E1A-AB1B-56513F31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2045109"/>
            <a:ext cx="11543071" cy="37582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(Primary goal) Prevent onsite MCB trip yet cut power to maintain safety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Should not adversely affect operation of downstream appliances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Safety protection on overheat (to be explained)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1D79-004F-4C0C-8EE5-8DCF5581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931C-7C40-4FBA-8C3D-74A92D07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F45B-D93F-4613-9DFC-28CD85A2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Inrush Current Limiter: </a:t>
            </a:r>
          </a:p>
          <a:p>
            <a:pPr lvl="1"/>
            <a:r>
              <a:rPr lang="en-SG" sz="2000" dirty="0">
                <a:hlinkClick r:id="rId2"/>
              </a:rPr>
              <a:t>https://en.wikipedia.org/wiki/Inrush_current_limiter</a:t>
            </a:r>
            <a:endParaRPr lang="en-SG" sz="2000" dirty="0"/>
          </a:p>
          <a:p>
            <a:pPr lvl="1"/>
            <a:endParaRPr lang="en-SG" b="1" dirty="0"/>
          </a:p>
          <a:p>
            <a:pPr lvl="1"/>
            <a:r>
              <a:rPr lang="en-SG" b="1" dirty="0"/>
              <a:t>Fixed resistors are also widely used to limit inrush current.</a:t>
            </a:r>
            <a:r>
              <a:rPr lang="en-SG" dirty="0"/>
              <a:t> These are inherently less efficient, since the resistance never falls from the value required to limit the inrush current… They can </a:t>
            </a:r>
            <a:r>
              <a:rPr lang="en-SG" b="1" dirty="0"/>
              <a:t>be switched out of the circuit using a relay or MOSFET </a:t>
            </a:r>
            <a:r>
              <a:rPr lang="en-SG" dirty="0"/>
              <a:t>though, after inrush current is complete.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44DEC-684F-42C8-8B32-EEA9C3CB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01" y="1"/>
            <a:ext cx="7886700" cy="97515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133" y="1111644"/>
            <a:ext cx="8909396" cy="5351787"/>
          </a:xfrm>
        </p:spPr>
        <p:txBody>
          <a:bodyPr>
            <a:normAutofit/>
          </a:bodyPr>
          <a:lstStyle/>
          <a:p>
            <a:r>
              <a:rPr lang="en-US" dirty="0"/>
              <a:t>Sustainable Living Lab (SL2)</a:t>
            </a:r>
          </a:p>
          <a:p>
            <a:pPr lvl="1"/>
            <a:r>
              <a:rPr lang="en-US" dirty="0"/>
              <a:t>Social Enterprise</a:t>
            </a:r>
          </a:p>
          <a:p>
            <a:pPr lvl="1"/>
            <a:r>
              <a:rPr lang="en-US" dirty="0"/>
              <a:t>“Aims to build a Sustainable Future through community building, technology experimentation and social innovation.”</a:t>
            </a:r>
          </a:p>
          <a:p>
            <a:pPr lvl="1"/>
            <a:r>
              <a:rPr lang="en-US" dirty="0">
                <a:hlinkClick r:id="rId2"/>
              </a:rPr>
              <a:t>http://www.sl2square.org/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Repair </a:t>
            </a:r>
            <a:r>
              <a:rPr lang="en-US" dirty="0" err="1"/>
              <a:t>Kopitiam</a:t>
            </a:r>
            <a:r>
              <a:rPr lang="en-US" dirty="0"/>
              <a:t> (RK)</a:t>
            </a:r>
          </a:p>
          <a:p>
            <a:pPr lvl="1"/>
            <a:r>
              <a:rPr lang="en-US" dirty="0"/>
              <a:t>Voluntary initiative started in Nov 2014</a:t>
            </a:r>
          </a:p>
          <a:p>
            <a:pPr lvl="1"/>
            <a:r>
              <a:rPr lang="en-US" dirty="0"/>
              <a:t>Combat the Buy-and-Throw-Away culture</a:t>
            </a:r>
          </a:p>
          <a:p>
            <a:pPr lvl="1"/>
            <a:r>
              <a:rPr lang="en-US" dirty="0"/>
              <a:t>Monthly event to guide residents to repair their items</a:t>
            </a:r>
          </a:p>
          <a:p>
            <a:pPr lvl="1"/>
            <a:r>
              <a:rPr lang="en-US" dirty="0"/>
              <a:t>Repair Coaches and not repairmen</a:t>
            </a:r>
          </a:p>
          <a:p>
            <a:pPr lvl="1"/>
            <a:r>
              <a:rPr lang="en-US" dirty="0">
                <a:hlinkClick r:id="rId3"/>
              </a:rPr>
              <a:t>http://repairkopitiam.sg/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4FD7-0C4C-4D43-A167-947203C6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1" y="1250454"/>
            <a:ext cx="2482096" cy="1548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4B4D0-D9F4-4B21-85C1-591D63644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1" y="3514823"/>
            <a:ext cx="2482096" cy="24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Proposed Design (State 2b)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7424-99C4-4117-B1DF-1939C61E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9" y="202565"/>
            <a:ext cx="5664200" cy="960439"/>
          </a:xfrm>
        </p:spPr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099E1-921D-4A65-8888-CC685254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5B9CD4-0BCC-4421-A3C8-B0D064CB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695" y="1545694"/>
            <a:ext cx="3947160" cy="4351338"/>
          </a:xfrm>
        </p:spPr>
        <p:txBody>
          <a:bodyPr>
            <a:normAutofit/>
          </a:bodyPr>
          <a:lstStyle/>
          <a:p>
            <a:r>
              <a:rPr lang="en-SG" sz="2000" dirty="0"/>
              <a:t>AC-DC 5V Transformer</a:t>
            </a:r>
          </a:p>
          <a:p>
            <a:r>
              <a:rPr lang="en-SG" sz="2000" dirty="0"/>
              <a:t>Microcontroller</a:t>
            </a:r>
          </a:p>
          <a:p>
            <a:r>
              <a:rPr lang="en-SG" sz="2000" dirty="0"/>
              <a:t>10-ohm resistor</a:t>
            </a:r>
          </a:p>
          <a:p>
            <a:r>
              <a:rPr lang="en-SG" sz="2000" dirty="0"/>
              <a:t>Solid State Relays</a:t>
            </a:r>
          </a:p>
          <a:p>
            <a:r>
              <a:rPr lang="en-SG" sz="2000" dirty="0"/>
              <a:t>Mechanical Relay</a:t>
            </a:r>
          </a:p>
          <a:p>
            <a:r>
              <a:rPr lang="en-SG" sz="2000" dirty="0"/>
              <a:t>Current Transformer (CT) Clamp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B8785-9249-4C47-A031-121CBD5C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" y="1371166"/>
            <a:ext cx="7527568" cy="47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654-B8CF-4913-BDC7-A3FD228E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186222"/>
            <a:ext cx="10515600" cy="748058"/>
          </a:xfrm>
        </p:spPr>
        <p:txBody>
          <a:bodyPr/>
          <a:lstStyle/>
          <a:p>
            <a:r>
              <a:rPr lang="en-SG" dirty="0"/>
              <a:t>The brain: Industruino-1286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65C4-C325-46A3-942A-358DD1D5B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308790"/>
            <a:ext cx="10515600" cy="4351338"/>
          </a:xfrm>
        </p:spPr>
        <p:txBody>
          <a:bodyPr>
            <a:normAutofit/>
          </a:bodyPr>
          <a:lstStyle/>
          <a:p>
            <a:r>
              <a:rPr lang="en-SG" sz="2400" dirty="0"/>
              <a:t>Arduino on a 35mm DIN rail </a:t>
            </a:r>
          </a:p>
          <a:p>
            <a:r>
              <a:rPr lang="en-SG" sz="2400" dirty="0"/>
              <a:t>Atmel AT90USB1286: 8-bit AVR, 128KB Flash</a:t>
            </a:r>
          </a:p>
          <a:p>
            <a:r>
              <a:rPr lang="en-SG" sz="2400" dirty="0"/>
              <a:t>LCD + buttons + prototyping space</a:t>
            </a:r>
          </a:p>
          <a:p>
            <a:r>
              <a:rPr lang="en-SG" sz="2000" dirty="0">
                <a:hlinkClick r:id="rId2"/>
              </a:rPr>
              <a:t>https://industruino.com/</a:t>
            </a:r>
            <a:endParaRPr lang="en-SG" sz="2000" dirty="0"/>
          </a:p>
          <a:p>
            <a:pPr marL="0" indent="0">
              <a:buNone/>
            </a:pP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CD87-DA8B-4B01-91AD-59D0678D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0A462-8E4A-4F24-9DA1-4C6BB0C7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50" y="3070392"/>
            <a:ext cx="5317667" cy="3184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2908B-B13A-4A68-8BAE-F937CD7DB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3" y="3070392"/>
            <a:ext cx="5535949" cy="32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CD1B-6ABC-4D23-876D-03911BA5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9" y="365125"/>
            <a:ext cx="10515600" cy="806073"/>
          </a:xfrm>
        </p:spPr>
        <p:txBody>
          <a:bodyPr/>
          <a:lstStyle/>
          <a:p>
            <a:r>
              <a:rPr lang="en-SG" dirty="0"/>
              <a:t>High Power Resistor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10</a:t>
                </a:r>
                <a:r>
                  <a:rPr lang="el-GR" dirty="0"/>
                  <a:t>Ω</a:t>
                </a:r>
                <a:r>
                  <a:rPr lang="en-SG" dirty="0"/>
                  <a:t>, 225W</a:t>
                </a:r>
              </a:p>
              <a:p>
                <a:r>
                  <a:rPr lang="en-SG" dirty="0"/>
                  <a:t>Datasheet: “10 times rated power for 5 seconds” = 2250W</a:t>
                </a:r>
              </a:p>
              <a:p>
                <a:r>
                  <a:rPr lang="en-SG" dirty="0"/>
                  <a:t>But by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SG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b="0" i="1" smtClean="0">
                        <a:latin typeface="Cambria Math" panose="02040503050406030204" pitchFamily="18" charset="0"/>
                      </a:rPr>
                      <m:t> ∗10=5290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???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203FA-4A30-4FBE-B78C-4724F49E7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59" y="4504499"/>
                <a:ext cx="10515600" cy="1851851"/>
              </a:xfrm>
              <a:blipFill>
                <a:blip r:embed="rId2"/>
                <a:stretch>
                  <a:fillRect l="-1043" t="-55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5C95E-B7C6-4C3D-BBF2-AFBFEF47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3F87E-B4B5-4C50-9BC5-B202798D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6" y="1536323"/>
            <a:ext cx="10861823" cy="26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C360-9F3B-4480-836E-43278F48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98"/>
            <a:ext cx="10515600" cy="789907"/>
          </a:xfrm>
        </p:spPr>
        <p:txBody>
          <a:bodyPr/>
          <a:lstStyle/>
          <a:p>
            <a:r>
              <a:rPr lang="en-SG" dirty="0"/>
              <a:t>Current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004D-C238-4681-B6D5-1E229B0B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7" y="1007410"/>
            <a:ext cx="10515600" cy="4394769"/>
          </a:xfrm>
        </p:spPr>
        <p:txBody>
          <a:bodyPr>
            <a:normAutofit/>
          </a:bodyPr>
          <a:lstStyle/>
          <a:p>
            <a:r>
              <a:rPr lang="en-SG" dirty="0"/>
              <a:t>Determine appliance is on/off</a:t>
            </a:r>
          </a:p>
          <a:p>
            <a:r>
              <a:rPr lang="en-SG" dirty="0"/>
              <a:t>Detect overcurrent</a:t>
            </a:r>
          </a:p>
          <a:p>
            <a:endParaRPr lang="en-SG" dirty="0"/>
          </a:p>
          <a:p>
            <a:r>
              <a:rPr lang="en-SG" dirty="0"/>
              <a:t>CT Clamp </a:t>
            </a:r>
          </a:p>
          <a:p>
            <a:r>
              <a:rPr lang="en-SG" dirty="0"/>
              <a:t>-&gt; Signal Conditioning</a:t>
            </a:r>
          </a:p>
          <a:p>
            <a:r>
              <a:rPr lang="en-SG" dirty="0"/>
              <a:t>-&gt; Microcontroller ADC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4E33-5C44-4DDE-854E-0D6D61A1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D8FF-73DA-4E43-95A4-6F186217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87" y="1769077"/>
            <a:ext cx="7903013" cy="472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EFB7C-A393-47F9-8436-1731245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" y="4271237"/>
            <a:ext cx="3666745" cy="23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66DB-1E5B-41F7-9F31-798893C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" y="41361"/>
            <a:ext cx="10515600" cy="1206690"/>
          </a:xfrm>
        </p:spPr>
        <p:txBody>
          <a:bodyPr/>
          <a:lstStyle/>
          <a:p>
            <a:r>
              <a:rPr lang="en-SG" dirty="0"/>
              <a:t>Signal 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BB35D-CAA5-4DF9-A682-DB57CCE1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7AEA3-A12A-4E88-9B68-88E2A5D8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" y="1024561"/>
            <a:ext cx="5926886" cy="3540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A3A42-B825-4962-8CA5-E227BF0E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30" y="1024561"/>
            <a:ext cx="5911061" cy="35400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E3FF9-C0C5-4AA5-A310-223F6089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" y="4793673"/>
            <a:ext cx="10515600" cy="1877292"/>
          </a:xfrm>
        </p:spPr>
        <p:txBody>
          <a:bodyPr>
            <a:normAutofit fontScale="70000" lnSpcReduction="20000"/>
          </a:bodyPr>
          <a:lstStyle/>
          <a:p>
            <a:r>
              <a:rPr lang="en-SG" dirty="0"/>
              <a:t>CT Clamp 2000: 1 -&gt; 100A: 50mA</a:t>
            </a:r>
          </a:p>
          <a:p>
            <a:endParaRPr lang="en-SG" dirty="0"/>
          </a:p>
          <a:p>
            <a:r>
              <a:rPr lang="en-SG" dirty="0"/>
              <a:t>Bias voltage divider: 2x 470k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/>
              <a:t>Burden resistor: 33</a:t>
            </a:r>
            <a:r>
              <a:rPr lang="el-GR" dirty="0"/>
              <a:t>Ω</a:t>
            </a:r>
            <a:endParaRPr lang="en-SG" dirty="0"/>
          </a:p>
          <a:p>
            <a:r>
              <a:rPr lang="en-SG" dirty="0">
                <a:hlinkClick r:id="rId4"/>
              </a:rPr>
              <a:t>https://learn.openenergymonitor.org/electricity-monitoring/ct-sensors/interface-with-arduino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89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0124-8E65-48BB-BA68-B97AE1E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1" y="109013"/>
            <a:ext cx="10515600" cy="860169"/>
          </a:xfrm>
        </p:spPr>
        <p:txBody>
          <a:bodyPr>
            <a:normAutofit/>
          </a:bodyPr>
          <a:lstStyle/>
          <a:p>
            <a:r>
              <a:rPr lang="en-SG" dirty="0"/>
              <a:t>Switching On/Off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1591-D344-40EB-A80B-C4D4AF35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225295"/>
            <a:ext cx="10515600" cy="2089595"/>
          </a:xfrm>
        </p:spPr>
        <p:txBody>
          <a:bodyPr/>
          <a:lstStyle/>
          <a:p>
            <a:r>
              <a:rPr lang="en-SG" dirty="0"/>
              <a:t>Just use a solid-state relay (SSR)?</a:t>
            </a:r>
          </a:p>
          <a:p>
            <a:r>
              <a:rPr lang="en-SG" dirty="0"/>
              <a:t>Opto-isolator -&gt; photodiode</a:t>
            </a:r>
          </a:p>
          <a:p>
            <a:r>
              <a:rPr lang="en-SG" dirty="0"/>
              <a:t>-&gt; Silicon Controlled Rectifier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B9508-27A1-4EDB-84B5-FD1A7B6F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AF7F8-A67A-450F-AEF3-19AADF08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34" y="3474699"/>
            <a:ext cx="9743117" cy="288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446EA-60E2-4F3C-A463-A47978A5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18" y="293598"/>
            <a:ext cx="4022525" cy="2595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B8AFC-FD86-4EFF-AB90-B324794C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293598"/>
            <a:ext cx="2209551" cy="2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C0F4-36BB-4617-8A5C-5A9EE43E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7019"/>
          </a:xfrm>
        </p:spPr>
        <p:txBody>
          <a:bodyPr/>
          <a:lstStyle/>
          <a:p>
            <a:r>
              <a:rPr lang="en-SG" dirty="0"/>
              <a:t>Problem: SSR does not turn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EAE-537A-4637-9DF9-1C88AFB8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3384227"/>
            <a:ext cx="11987784" cy="2880365"/>
          </a:xfrm>
        </p:spPr>
        <p:txBody>
          <a:bodyPr>
            <a:normAutofit/>
          </a:bodyPr>
          <a:lstStyle/>
          <a:p>
            <a:r>
              <a:rPr lang="en-SG" sz="2400" dirty="0"/>
              <a:t>Possible Explanation?</a:t>
            </a:r>
          </a:p>
          <a:p>
            <a:pPr lvl="1"/>
            <a:r>
              <a:rPr lang="en-SG" sz="2000" i="1" dirty="0"/>
              <a:t>“</a:t>
            </a:r>
            <a:r>
              <a:rPr lang="en-SG" sz="2000" b="1" i="1" dirty="0"/>
              <a:t>Reset Failure </a:t>
            </a:r>
            <a:r>
              <a:rPr lang="en-SG" sz="2000" i="1" dirty="0"/>
              <a:t>due to Solid-state Relay Leakage Current Even when there is</a:t>
            </a:r>
            <a:r>
              <a:rPr lang="en-SG" sz="2000" b="1" i="1" dirty="0"/>
              <a:t> no input signal</a:t>
            </a:r>
            <a:r>
              <a:rPr lang="en-SG" sz="2000" i="1" dirty="0"/>
              <a:t> to the Solid-state Relay there is </a:t>
            </a:r>
            <a:r>
              <a:rPr lang="en-SG" sz="2000" b="1" i="1" dirty="0"/>
              <a:t>a small Leakage Current</a:t>
            </a:r>
            <a:r>
              <a:rPr lang="en-SG" sz="2000" i="1" dirty="0"/>
              <a:t> (IL) from the Solid-state Relay output (LOAD). If this </a:t>
            </a:r>
            <a:r>
              <a:rPr lang="en-SG" sz="2000" b="1" i="1" dirty="0"/>
              <a:t>Leakage Current is larger than the load release current</a:t>
            </a:r>
            <a:r>
              <a:rPr lang="en-SG" sz="2000" i="1" dirty="0"/>
              <a:t>, the Solid-state Relay may fail to reset.”</a:t>
            </a:r>
          </a:p>
          <a:p>
            <a:r>
              <a:rPr lang="en-SG" sz="2400" dirty="0"/>
              <a:t>Problem source:</a:t>
            </a:r>
          </a:p>
          <a:p>
            <a:pPr lvl="1"/>
            <a:r>
              <a:rPr lang="en-SG" sz="2000" dirty="0"/>
              <a:t>10</a:t>
            </a:r>
            <a:r>
              <a:rPr lang="el-GR" sz="2000" dirty="0"/>
              <a:t>Ω</a:t>
            </a:r>
            <a:r>
              <a:rPr lang="en-SG" sz="2000" dirty="0"/>
              <a:t> resistor parallel to SSR</a:t>
            </a:r>
          </a:p>
          <a:p>
            <a:pPr lvl="1"/>
            <a:r>
              <a:rPr lang="en-SG" sz="2000" dirty="0"/>
              <a:t>“</a:t>
            </a:r>
            <a:r>
              <a:rPr lang="en-SG" sz="2000" i="1" dirty="0"/>
              <a:t>Helical wire wound resistors are especially prone to having significant parasitic inductances, because of their coil shape.”</a:t>
            </a:r>
            <a:r>
              <a:rPr lang="en-SG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5222-D0D1-49D3-9216-43D400F6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E915-7EA4-4FCE-B9D8-438864D1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" y="1384709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CC65E-4258-4CCC-A78C-78D4ACAC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5" y="1358450"/>
            <a:ext cx="5843016" cy="17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11944-D7D4-470F-99E8-431B57BC7E44}"/>
              </a:ext>
            </a:extLst>
          </p:cNvPr>
          <p:cNvSpPr txBox="1"/>
          <p:nvPr/>
        </p:nvSpPr>
        <p:spPr>
          <a:xfrm>
            <a:off x="73152" y="6346676"/>
            <a:ext cx="685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Explanation Source: </a:t>
            </a:r>
            <a:r>
              <a:rPr lang="en-SG" sz="1400" dirty="0">
                <a:hlinkClick r:id="rId4"/>
              </a:rPr>
              <a:t>http://www.omron-ap.com/service_support/FAQ/FAQ02155/index.asp</a:t>
            </a:r>
            <a:endParaRPr lang="en-SG" sz="1400" dirty="0"/>
          </a:p>
          <a:p>
            <a:r>
              <a:rPr lang="en-SG" sz="1400" dirty="0"/>
              <a:t>Inductance explanation: </a:t>
            </a:r>
            <a:r>
              <a:rPr lang="en-SG" sz="1400" dirty="0">
                <a:hlinkClick r:id="rId5"/>
              </a:rPr>
              <a:t>http://www.resistorguide.com/inductance/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6308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800-8C06-4AFA-919B-5F6593DD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Possible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6EF-987C-468D-91F2-DEFD7050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3" y="4526279"/>
            <a:ext cx="11050907" cy="2048257"/>
          </a:xfrm>
        </p:spPr>
        <p:txBody>
          <a:bodyPr>
            <a:normAutofit/>
          </a:bodyPr>
          <a:lstStyle/>
          <a:p>
            <a:r>
              <a:rPr lang="en-SG" sz="2400" dirty="0"/>
              <a:t>Resistor-capacitor (RC) snubber on SSR output to suppress sudden voltage changes</a:t>
            </a:r>
          </a:p>
          <a:p>
            <a:r>
              <a:rPr lang="en-SG" sz="2400" dirty="0"/>
              <a:t>Resistor value chosen to match the load </a:t>
            </a:r>
          </a:p>
          <a:p>
            <a:endParaRPr lang="en-SG" sz="2400" dirty="0"/>
          </a:p>
          <a:p>
            <a:r>
              <a:rPr lang="en-SG" sz="2400" dirty="0"/>
              <a:t>But </a:t>
            </a:r>
            <a:r>
              <a:rPr lang="en-SG" sz="2400"/>
              <a:t>the actual load </a:t>
            </a:r>
            <a:r>
              <a:rPr lang="en-SG" sz="2400" dirty="0"/>
              <a:t>on the live output </a:t>
            </a:r>
            <a:r>
              <a:rPr lang="en-SG" sz="2400"/>
              <a:t>is unknown…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5AB5-F0B6-413F-A93E-CB619BC9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E065-4777-4B04-BC17-7EF4C942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3" y="1877540"/>
            <a:ext cx="6033899" cy="1643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F5D36-2217-433A-ACFD-71FD278E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37" y="1818872"/>
            <a:ext cx="5283472" cy="17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6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1B4E-2584-4682-B0D2-A4C58A3F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" y="27434"/>
            <a:ext cx="10515600" cy="950976"/>
          </a:xfrm>
        </p:spPr>
        <p:txBody>
          <a:bodyPr/>
          <a:lstStyle/>
          <a:p>
            <a:r>
              <a:rPr lang="en-SG" dirty="0"/>
              <a:t>Implemented Solution: Mechanical Relay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DBD5-716F-4F00-A07E-35F20E93F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343399"/>
            <a:ext cx="10515600" cy="2089595"/>
          </a:xfrm>
        </p:spPr>
        <p:txBody>
          <a:bodyPr>
            <a:normAutofit lnSpcReduction="10000"/>
          </a:bodyPr>
          <a:lstStyle/>
          <a:p>
            <a:r>
              <a:rPr lang="en-SG" dirty="0" err="1"/>
              <a:t>Magnecraft</a:t>
            </a:r>
            <a:r>
              <a:rPr lang="en-SG" dirty="0"/>
              <a:t>/Schneider Electric 300XBXC1-240A</a:t>
            </a:r>
          </a:p>
          <a:p>
            <a:pPr lvl="1"/>
            <a:r>
              <a:rPr lang="en-SG" dirty="0"/>
              <a:t>240VAC Control and Load Coil</a:t>
            </a:r>
          </a:p>
          <a:p>
            <a:pPr lvl="1"/>
            <a:r>
              <a:rPr lang="en-SG" dirty="0"/>
              <a:t>SSR controls this mechanical relay</a:t>
            </a:r>
          </a:p>
          <a:p>
            <a:r>
              <a:rPr lang="en-SG" dirty="0"/>
              <a:t>Deterministic, no worries on output load</a:t>
            </a:r>
          </a:p>
          <a:p>
            <a:r>
              <a:rPr lang="en-SG" dirty="0"/>
              <a:t>Lifespan: 5 million cycles ≈ 1 cycle / 6 seconds -&gt; 1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6EB08-9499-4C68-B313-27D990F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CC47-8B7E-455E-A49E-E7532646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" y="1205180"/>
            <a:ext cx="2128923" cy="2775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5515B-F365-4BA9-9885-5EE77D9B5668}"/>
              </a:ext>
            </a:extLst>
          </p:cNvPr>
          <p:cNvSpPr txBox="1"/>
          <p:nvPr/>
        </p:nvSpPr>
        <p:spPr>
          <a:xfrm>
            <a:off x="381000" y="6392569"/>
            <a:ext cx="714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Image Source: </a:t>
            </a:r>
            <a:r>
              <a:rPr lang="en-SG" dirty="0">
                <a:hlinkClick r:id="rId3"/>
              </a:rPr>
              <a:t>https://www.phidgets.com/docs/Mechanical_Relay_Primer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26235-BFD4-464A-BB6D-92B9325D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04" y="1145678"/>
            <a:ext cx="6157542" cy="29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66" y="198722"/>
            <a:ext cx="1943100" cy="695324"/>
          </a:xfrm>
        </p:spPr>
        <p:txBody>
          <a:bodyPr/>
          <a:lstStyle/>
          <a:p>
            <a:r>
              <a:rPr lang="en-SG" dirty="0"/>
              <a:t>Photos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78" y="198722"/>
            <a:ext cx="5894822" cy="38991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95" y="4246703"/>
            <a:ext cx="3205001" cy="2403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389" y="4246703"/>
            <a:ext cx="3154612" cy="2109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21" y="1030229"/>
            <a:ext cx="4257216" cy="2827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1" y="3964243"/>
            <a:ext cx="4121759" cy="2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9ADE-7C4D-4313-AEBD-6B9D0AA4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Mechanical relay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5201-0EDF-4261-ABF3-86599679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https://www.youtube.com/watch?v=QWAE_0n4-p0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05E1B-F08F-4F97-8C78-B14D28B7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8" y="204637"/>
            <a:ext cx="10515600" cy="946975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8" y="4871934"/>
            <a:ext cx="10515600" cy="1860360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Maxim/Dallas DS18B20+ 1-Wire temperature sensor</a:t>
            </a:r>
          </a:p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50BB-762B-40F9-96AF-EEC51EDE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515"/>
            <a:ext cx="5706197" cy="3089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6E067-7BC4-4084-B025-F6E52CBE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156" y="4857427"/>
            <a:ext cx="2270509" cy="148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74434-28A3-4FD6-9995-386A95281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8" y="1464280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729" y="193677"/>
            <a:ext cx="7886700" cy="823911"/>
          </a:xfrm>
        </p:spPr>
        <p:txBody>
          <a:bodyPr/>
          <a:lstStyle/>
          <a:p>
            <a:r>
              <a:rPr lang="en-SG" dirty="0"/>
              <a:t>Next Repair </a:t>
            </a:r>
            <a:r>
              <a:rPr lang="en-SG" dirty="0" err="1"/>
              <a:t>Kopitiam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29" y="1597025"/>
            <a:ext cx="10866783" cy="4829175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Every last Sunday of the month</a:t>
            </a:r>
          </a:p>
          <a:p>
            <a:r>
              <a:rPr lang="en-SG" dirty="0"/>
              <a:t>10am to 3pm, Sunday 27 Sept 2017</a:t>
            </a:r>
          </a:p>
          <a:p>
            <a:endParaRPr lang="en-SG" dirty="0"/>
          </a:p>
          <a:p>
            <a:r>
              <a:rPr lang="en-SG" dirty="0"/>
              <a:t>Locations:</a:t>
            </a:r>
          </a:p>
          <a:p>
            <a:pPr lvl="1"/>
            <a:r>
              <a:rPr lang="en-SG" dirty="0"/>
              <a:t>Block 444 </a:t>
            </a:r>
            <a:r>
              <a:rPr lang="en-SG" dirty="0" err="1"/>
              <a:t>Jurong</a:t>
            </a:r>
            <a:r>
              <a:rPr lang="en-SG" dirty="0"/>
              <a:t> West Ave 1</a:t>
            </a:r>
          </a:p>
          <a:p>
            <a:pPr lvl="1"/>
            <a:r>
              <a:rPr lang="en-SG" dirty="0"/>
              <a:t>Block 897A Tampines Street 81</a:t>
            </a:r>
          </a:p>
          <a:p>
            <a:endParaRPr lang="en-SG" dirty="0"/>
          </a:p>
          <a:p>
            <a:r>
              <a:rPr lang="en-SG" dirty="0">
                <a:hlinkClick r:id="rId2"/>
              </a:rPr>
              <a:t>https://www.facebook.com/repairkopitiam/</a:t>
            </a:r>
            <a:endParaRPr lang="en-SG" dirty="0"/>
          </a:p>
          <a:p>
            <a:endParaRPr lang="en-SG" dirty="0"/>
          </a:p>
          <a:p>
            <a:r>
              <a:rPr lang="en-SG" dirty="0"/>
              <a:t>FB Group on Repair Advice and queries</a:t>
            </a:r>
          </a:p>
          <a:p>
            <a:pPr lvl="1"/>
            <a:r>
              <a:rPr lang="en-SG" dirty="0"/>
              <a:t>Love Your </a:t>
            </a:r>
            <a:r>
              <a:rPr lang="en-SG" dirty="0" err="1"/>
              <a:t>Barang</a:t>
            </a:r>
            <a:r>
              <a:rPr lang="en-SG" dirty="0"/>
              <a:t>? Fix Your </a:t>
            </a:r>
            <a:r>
              <a:rPr lang="en-SG" dirty="0" err="1"/>
              <a:t>Barang</a:t>
            </a:r>
            <a:r>
              <a:rPr lang="en-SG" dirty="0"/>
              <a:t>! By Repair </a:t>
            </a:r>
            <a:r>
              <a:rPr lang="en-SG" dirty="0" err="1"/>
              <a:t>Kopitiam</a:t>
            </a:r>
            <a:endParaRPr lang="en-SG" dirty="0"/>
          </a:p>
          <a:p>
            <a:pPr lvl="1"/>
            <a:r>
              <a:rPr lang="en-SG" dirty="0">
                <a:hlinkClick r:id="rId3"/>
              </a:rPr>
              <a:t>https://www.facebook.com/groups/1611578529156041/</a:t>
            </a:r>
            <a:endParaRPr lang="en-SG" dirty="0"/>
          </a:p>
          <a:p>
            <a:pPr lvl="1"/>
            <a:endParaRPr lang="en-SG" dirty="0"/>
          </a:p>
          <a:p>
            <a:r>
              <a:rPr lang="en-SG" dirty="0"/>
              <a:t>New volunteers WELCOME!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50AD-7791-4C72-904F-3C92F982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25" y="78879"/>
            <a:ext cx="10515600" cy="702394"/>
          </a:xfrm>
        </p:spPr>
        <p:txBody>
          <a:bodyPr/>
          <a:lstStyle/>
          <a:p>
            <a:r>
              <a:rPr lang="en-SG" dirty="0"/>
              <a:t>Cheap relays vs branded relays?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9C2D-E036-43A5-AEB8-F762710CC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27" y="4540195"/>
            <a:ext cx="11537343" cy="1636768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Cheap relays allow current to flow through at the start even with control coil disconnected</a:t>
            </a:r>
          </a:p>
          <a:p>
            <a:endParaRPr lang="en-SG" dirty="0"/>
          </a:p>
          <a:p>
            <a:r>
              <a:rPr lang="en-SG" dirty="0"/>
              <a:t>Chinese relays: $10-$20</a:t>
            </a:r>
          </a:p>
          <a:p>
            <a:r>
              <a:rPr lang="en-SG" dirty="0"/>
              <a:t>Branded </a:t>
            </a:r>
            <a:r>
              <a:rPr lang="en-SG" dirty="0" err="1"/>
              <a:t>Crydom</a:t>
            </a:r>
            <a:r>
              <a:rPr lang="en-SG" dirty="0"/>
              <a:t>: $60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9D518-AF70-4BE9-9B50-46AFEF31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4AC0E-7F5C-4EB8-BD89-A9FD91B8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80" y="1221474"/>
            <a:ext cx="4022525" cy="2595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72B15-806F-457E-B5FF-7C290ED0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99" y="1135827"/>
            <a:ext cx="2209551" cy="2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92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61A0-2D57-4DC2-92A2-7D9CE1A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29" y="229952"/>
            <a:ext cx="7772400" cy="1325563"/>
          </a:xfrm>
        </p:spPr>
        <p:txBody>
          <a:bodyPr/>
          <a:lstStyle/>
          <a:p>
            <a:r>
              <a:rPr lang="en-SG" dirty="0"/>
              <a:t>One year long development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5AC5B-F70A-4B4E-9CBA-98FC9620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8CFB8-3CA0-45F3-8AC9-2BDE84A3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9" y="2234317"/>
            <a:ext cx="10866783" cy="4191883"/>
          </a:xfrm>
        </p:spPr>
        <p:txBody>
          <a:bodyPr>
            <a:normAutofit/>
          </a:bodyPr>
          <a:lstStyle/>
          <a:p>
            <a:r>
              <a:rPr lang="en-SG" dirty="0"/>
              <a:t>Cannot experiment at home due to trips</a:t>
            </a:r>
          </a:p>
          <a:p>
            <a:r>
              <a:rPr lang="en-SG" dirty="0"/>
              <a:t>Have to go to UWC East regularly for testing</a:t>
            </a:r>
          </a:p>
          <a:p>
            <a:r>
              <a:rPr lang="en-SG" dirty="0"/>
              <a:t>RK is held only once a month</a:t>
            </a:r>
          </a:p>
        </p:txBody>
      </p:sp>
    </p:spTree>
    <p:extLst>
      <p:ext uri="{BB962C8B-B14F-4D97-AF65-F5344CB8AC3E}">
        <p14:creationId xmlns:p14="http://schemas.microsoft.com/office/powerpoint/2010/main" val="207695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Fundamental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5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6" idx="0"/>
          </p:cNvCxnSpPr>
          <p:nvPr/>
        </p:nvCxnSpPr>
        <p:spPr>
          <a:xfrm flipV="1">
            <a:off x="1958581" y="3663328"/>
            <a:ext cx="0" cy="24458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2687</TotalTime>
  <Words>1381</Words>
  <Application>Microsoft Office PowerPoint</Application>
  <PresentationFormat>Widescreen</PresentationFormat>
  <Paragraphs>265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Repair Kopitiam specialty electrical tools (Part 2): Short Circuit Limiter</vt:lpstr>
      <vt:lpstr>Background</vt:lpstr>
      <vt:lpstr>Photos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Problem: Inaccessible onsite breaker</vt:lpstr>
      <vt:lpstr>Solution to prevent RCCB trip</vt:lpstr>
      <vt:lpstr>PowerPoint Presentation</vt:lpstr>
      <vt:lpstr>Design goals</vt:lpstr>
      <vt:lpstr>How to get started?</vt:lpstr>
      <vt:lpstr>Proposed Design (State 0)</vt:lpstr>
      <vt:lpstr>Proposed Design (State 1)</vt:lpstr>
      <vt:lpstr>Proposed Design (State 2a)</vt:lpstr>
      <vt:lpstr>Proposed Design (State 2b)</vt:lpstr>
      <vt:lpstr>Implementation</vt:lpstr>
      <vt:lpstr>The brain: Industruino-1286</vt:lpstr>
      <vt:lpstr>High Power Resistor</vt:lpstr>
      <vt:lpstr>Current Measurement</vt:lpstr>
      <vt:lpstr>Signal Conditioning</vt:lpstr>
      <vt:lpstr>Switching On/Off</vt:lpstr>
      <vt:lpstr>Problem: SSR does not turn off</vt:lpstr>
      <vt:lpstr>Possible solution?</vt:lpstr>
      <vt:lpstr>Implemented Solution: Mechanical Relay</vt:lpstr>
      <vt:lpstr>Mechanical relay </vt:lpstr>
      <vt:lpstr>Resistor Overheat Alert</vt:lpstr>
      <vt:lpstr>System weakness</vt:lpstr>
      <vt:lpstr>Next Repair Kopitiam</vt:lpstr>
      <vt:lpstr>Cheap relays vs branded relays?</vt:lpstr>
      <vt:lpstr>One year long development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164</cp:revision>
  <dcterms:created xsi:type="dcterms:W3CDTF">2016-06-23T01:12:38Z</dcterms:created>
  <dcterms:modified xsi:type="dcterms:W3CDTF">2017-08-14T15:22:32Z</dcterms:modified>
</cp:coreProperties>
</file>